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9" r:id="rId4"/>
    <p:sldId id="263" r:id="rId5"/>
    <p:sldId id="267" r:id="rId6"/>
    <p:sldId id="261" r:id="rId7"/>
    <p:sldId id="264" r:id="rId8"/>
    <p:sldId id="260" r:id="rId9"/>
    <p:sldId id="268" r:id="rId10"/>
    <p:sldId id="269" r:id="rId11"/>
    <p:sldId id="265" r:id="rId12"/>
    <p:sldId id="266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84136" autoAdjust="0"/>
  </p:normalViewPr>
  <p:slideViewPr>
    <p:cSldViewPr snapToGrid="0">
      <p:cViewPr varScale="1">
        <p:scale>
          <a:sx n="73" d="100"/>
          <a:sy n="73" d="100"/>
        </p:scale>
        <p:origin x="10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jpe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DA083-4AD2-4A21-B0E8-7F544C1B530F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9FF01-D094-471B-9B23-77E90FF14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1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background info on old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79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on the black box turret- multiple voltage levels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57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Almost left it open, but is dangerous to transport in that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62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white 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on </a:t>
            </a:r>
            <a:r>
              <a:rPr lang="en-US" dirty="0" err="1"/>
              <a:t>RPi</a:t>
            </a:r>
            <a:r>
              <a:rPr lang="en-US" dirty="0"/>
              <a:t> Challenges and hardware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D9FF01-D094-471B-9B23-77E90FF14B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41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92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8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30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0318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02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976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916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67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9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98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616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39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86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82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4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7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3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9F63E-8B26-4C17-A16B-F325EF600964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BC75B-3E19-4968-AAA2-273C813B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15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52819"/>
            <a:ext cx="8791575" cy="1779547"/>
          </a:xfrm>
        </p:spPr>
        <p:txBody>
          <a:bodyPr/>
          <a:lstStyle/>
          <a:p>
            <a:r>
              <a:rPr lang="en-US" dirty="0"/>
              <a:t>T.H.A.D: the helpful automated defender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4" y="1832366"/>
            <a:ext cx="7653942" cy="430534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2774" y="6288067"/>
            <a:ext cx="4291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 Joshua </a:t>
            </a:r>
            <a:r>
              <a:rPr lang="en-US" dirty="0" err="1"/>
              <a:t>Jablonowski</a:t>
            </a:r>
            <a:r>
              <a:rPr lang="en-US" dirty="0"/>
              <a:t> and Joseph Hinely</a:t>
            </a:r>
          </a:p>
        </p:txBody>
      </p:sp>
    </p:spTree>
    <p:extLst>
      <p:ext uri="{BB962C8B-B14F-4D97-AF65-F5344CB8AC3E}">
        <p14:creationId xmlns:p14="http://schemas.microsoft.com/office/powerpoint/2010/main" val="1817807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943E3F-E6C9-4F22-B9B5-764E4408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598453"/>
            <a:ext cx="9906000" cy="830547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Behind the scenes demonstration</a:t>
            </a:r>
          </a:p>
        </p:txBody>
      </p:sp>
    </p:spTree>
    <p:extLst>
      <p:ext uri="{BB962C8B-B14F-4D97-AF65-F5344CB8AC3E}">
        <p14:creationId xmlns:p14="http://schemas.microsoft.com/office/powerpoint/2010/main" val="4193060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537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Software: WHAT IS A HAAR CASCADE?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A58FC8-0495-49A8-BEA1-C8019F618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552" y="4524128"/>
            <a:ext cx="2430966" cy="205872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B4AF93E-CEDC-4233-BA40-CCF65AE4A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1658142"/>
            <a:ext cx="5266136" cy="4709203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Initially, a classifier is trained using a well documented algorithm. </a:t>
            </a:r>
          </a:p>
          <a:p>
            <a:r>
              <a:rPr lang="en-US" sz="3200" dirty="0"/>
              <a:t>Simple features are extracted from each image- shown to the right</a:t>
            </a:r>
          </a:p>
          <a:p>
            <a:r>
              <a:rPr lang="en-US" sz="3200" dirty="0"/>
              <a:t>If the detector finds a key feature in the image, it will continue to another one, weighted by most prominent</a:t>
            </a:r>
          </a:p>
          <a:p>
            <a:r>
              <a:rPr lang="en-US" sz="3200" dirty="0"/>
              <a:t>If all of the relevant features are detected- the region is considered to be the object the classifier was trained for.</a:t>
            </a:r>
          </a:p>
          <a:p>
            <a:endParaRPr lang="en-US" sz="3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9796B2-36DE-4069-8B35-86E9CAC18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389" y="1468694"/>
            <a:ext cx="3819293" cy="305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71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537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FB03E-4FD2-46BD-AE0F-3B3C6B267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465" y="2092469"/>
            <a:ext cx="9579699" cy="3541714"/>
          </a:xfrm>
        </p:spPr>
        <p:txBody>
          <a:bodyPr>
            <a:normAutofit/>
          </a:bodyPr>
          <a:lstStyle/>
          <a:p>
            <a:r>
              <a:rPr lang="en-US" sz="3200" dirty="0"/>
              <a:t>Running computer vision calculations “in the cloud”</a:t>
            </a:r>
          </a:p>
          <a:p>
            <a:r>
              <a:rPr lang="en-US" sz="3200" dirty="0"/>
              <a:t>Friendlier UI</a:t>
            </a:r>
          </a:p>
          <a:p>
            <a:r>
              <a:rPr lang="en-US" sz="3200" dirty="0"/>
              <a:t>Open Hand </a:t>
            </a:r>
            <a:r>
              <a:rPr lang="en-US" sz="3200" dirty="0" err="1"/>
              <a:t>Haar</a:t>
            </a:r>
            <a:r>
              <a:rPr lang="en-US" sz="3200" dirty="0"/>
              <a:t>-Cascade Training</a:t>
            </a:r>
          </a:p>
          <a:p>
            <a:r>
              <a:rPr lang="en-US" sz="3200" dirty="0"/>
              <a:t>Automatic Ammo Loader</a:t>
            </a:r>
          </a:p>
          <a:p>
            <a:r>
              <a:rPr lang="en-US" sz="3200" dirty="0"/>
              <a:t>Dead Reckoning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97480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2633870"/>
            <a:ext cx="9906000" cy="830547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Questions?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D23C4-6399-4DC0-87C7-8BA2E28A6C25}"/>
              </a:ext>
            </a:extLst>
          </p:cNvPr>
          <p:cNvSpPr/>
          <p:nvPr/>
        </p:nvSpPr>
        <p:spPr>
          <a:xfrm>
            <a:off x="2148053" y="5816951"/>
            <a:ext cx="78927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All information and further documentation is available on github.com/SPARC-Auburn</a:t>
            </a:r>
          </a:p>
        </p:txBody>
      </p:sp>
    </p:spTree>
    <p:extLst>
      <p:ext uri="{BB962C8B-B14F-4D97-AF65-F5344CB8AC3E}">
        <p14:creationId xmlns:p14="http://schemas.microsoft.com/office/powerpoint/2010/main" val="311183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12118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ORIGINAL Hardware: turret, GUN, and Relays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11317" y="2104144"/>
            <a:ext cx="4760912" cy="35706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92321" y="1411060"/>
            <a:ext cx="4745507" cy="494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134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69808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New Hardware: terminal connections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7624" y="2243755"/>
            <a:ext cx="4763008" cy="3572255"/>
          </a:xfrm>
        </p:spPr>
      </p:pic>
      <p:sp>
        <p:nvSpPr>
          <p:cNvPr id="5" name="TextBox 4"/>
          <p:cNvSpPr txBox="1"/>
          <p:nvPr/>
        </p:nvSpPr>
        <p:spPr>
          <a:xfrm>
            <a:off x="6096000" y="2151727"/>
            <a:ext cx="473513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Terminal used for power and turret 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Case used to house wiring, and all electronics in a convenient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Challenges in determining the turret operation method</a:t>
            </a:r>
          </a:p>
        </p:txBody>
      </p:sp>
    </p:spTree>
    <p:extLst>
      <p:ext uri="{BB962C8B-B14F-4D97-AF65-F5344CB8AC3E}">
        <p14:creationId xmlns:p14="http://schemas.microsoft.com/office/powerpoint/2010/main" val="1436291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NEW HARDWARE: BLOWER POSITIONING , CAMERA AND 24V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1" y="1741161"/>
            <a:ext cx="5531020" cy="4594875"/>
          </a:xfrm>
        </p:spPr>
        <p:txBody>
          <a:bodyPr>
            <a:normAutofit fontScale="25000" lnSpcReduction="20000"/>
          </a:bodyPr>
          <a:lstStyle/>
          <a:p>
            <a:r>
              <a:rPr lang="en-US" sz="12800" dirty="0"/>
              <a:t>The blower uses a 24VDC laptop power supply to run, which is controlled via relay</a:t>
            </a:r>
          </a:p>
          <a:p>
            <a:r>
              <a:rPr lang="en-US" sz="12800" dirty="0"/>
              <a:t>A new configuration was made to allow for easier loading</a:t>
            </a:r>
          </a:p>
          <a:p>
            <a:r>
              <a:rPr lang="en-US" sz="12800" dirty="0"/>
              <a:t>A new blower joint was made to better fit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6297" y="2336276"/>
            <a:ext cx="4760912" cy="357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62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NEW HARDWARE: RASPBERRY PI AND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AD6CD-A400-40F9-9D5C-115DC5818E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44" y="1388397"/>
            <a:ext cx="5078993" cy="38092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FF7B5E-7104-45F7-B9A0-3AF48700BC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100" y="2126928"/>
            <a:ext cx="5871411" cy="440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370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Software: 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1" y="1806084"/>
            <a:ext cx="4118577" cy="3541714"/>
          </a:xfrm>
        </p:spPr>
        <p:txBody>
          <a:bodyPr>
            <a:normAutofit fontScale="25000" lnSpcReduction="20000"/>
          </a:bodyPr>
          <a:lstStyle/>
          <a:p>
            <a:r>
              <a:rPr lang="en-US" sz="12800" dirty="0"/>
              <a:t>Allows for ease of use and switching between automatic and manual modes</a:t>
            </a:r>
          </a:p>
          <a:p>
            <a:r>
              <a:rPr lang="en-US" sz="12800" dirty="0"/>
              <a:t>Entirely coded in Python, utilizing the OpenCV and </a:t>
            </a:r>
            <a:r>
              <a:rPr lang="en-US" sz="12800" dirty="0" err="1"/>
              <a:t>Tkinter</a:t>
            </a:r>
            <a:r>
              <a:rPr lang="en-US" sz="12800" dirty="0"/>
              <a:t> libraries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861A44-91E2-4567-B265-B06BA4123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061" y="1692012"/>
            <a:ext cx="1645170" cy="1478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98DD36-92A7-4970-98CE-9F16A8D82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254" y="3866054"/>
            <a:ext cx="1924050" cy="2371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EF0B75-D888-449D-A091-C4A1F29BCA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73" y="1806084"/>
            <a:ext cx="5695138" cy="427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3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Software: target DETERMINATION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1" y="2184833"/>
            <a:ext cx="4118577" cy="3541714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Searches for a hand in a certain region of the image based on detected faces</a:t>
            </a:r>
          </a:p>
          <a:p>
            <a:r>
              <a:rPr lang="en-US" sz="3200" dirty="0"/>
              <a:t>If exactly one is found, the gun is fired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05B064-8CD2-4371-8909-92B2B4B9FD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4" y="1893066"/>
            <a:ext cx="5226659" cy="391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91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537" y="327514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Software: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0536" y="1945363"/>
            <a:ext cx="5470859" cy="2211734"/>
          </a:xfrm>
        </p:spPr>
        <p:txBody>
          <a:bodyPr>
            <a:noAutofit/>
          </a:bodyPr>
          <a:lstStyle/>
          <a:p>
            <a:r>
              <a:rPr lang="en-US" sz="3200" dirty="0"/>
              <a:t>Utilizes </a:t>
            </a:r>
            <a:r>
              <a:rPr lang="en-US" sz="3200" dirty="0" err="1"/>
              <a:t>Haar</a:t>
            </a:r>
            <a:r>
              <a:rPr lang="en-US" sz="3200" dirty="0"/>
              <a:t>-Cascade classifiers for facial recognition</a:t>
            </a:r>
          </a:p>
          <a:p>
            <a:endParaRPr lang="en-US" sz="3200" dirty="0"/>
          </a:p>
        </p:txBody>
      </p:sp>
      <p:sp>
        <p:nvSpPr>
          <p:cNvPr id="7" name="Rectangle 6"/>
          <p:cNvSpPr/>
          <p:nvPr/>
        </p:nvSpPr>
        <p:spPr>
          <a:xfrm>
            <a:off x="2373174" y="4822484"/>
            <a:ext cx="7614724" cy="1200329"/>
          </a:xfrm>
          <a:prstGeom prst="rect">
            <a:avLst/>
          </a:prstGeom>
          <a:ln cap="rnd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##### Detect Faces</a:t>
            </a:r>
          </a:p>
          <a:p>
            <a:r>
              <a:rPr lang="en-US" dirty="0"/>
              <a:t> </a:t>
            </a:r>
            <a:r>
              <a:rPr lang="en-US" dirty="0" err="1"/>
              <a:t>face_cascade</a:t>
            </a:r>
            <a:r>
              <a:rPr lang="en-US" dirty="0"/>
              <a:t> = cv2.CascadeClassifier(../haarcascade_frontalface_default.xml')  </a:t>
            </a:r>
          </a:p>
          <a:p>
            <a:r>
              <a:rPr lang="en-US" dirty="0"/>
              <a:t> gray = cv2.cvtColor(frame,cv2.COLOR_BGR2GRAY) #Convert to grayscale</a:t>
            </a:r>
          </a:p>
          <a:p>
            <a:r>
              <a:rPr lang="en-US" dirty="0"/>
              <a:t> faces = </a:t>
            </a:r>
            <a:r>
              <a:rPr lang="en-US" dirty="0" err="1"/>
              <a:t>face_cascade.detectMultiScale</a:t>
            </a:r>
            <a:r>
              <a:rPr lang="en-US" dirty="0"/>
              <a:t>(gray, 1.1, 5) #Detect faces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BF2E6B-ADAD-4B2F-B738-0BFDC473FCE8}"/>
              </a:ext>
            </a:extLst>
          </p:cNvPr>
          <p:cNvSpPr/>
          <p:nvPr/>
        </p:nvSpPr>
        <p:spPr>
          <a:xfrm>
            <a:off x="2373174" y="4313873"/>
            <a:ext cx="1552281" cy="369332"/>
          </a:xfrm>
          <a:prstGeom prst="rect">
            <a:avLst/>
          </a:prstGeom>
          <a:ln cap="rnd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Code Snippet: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63F2E3-9B52-46EE-90B9-9B6637D7B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221" y="1467499"/>
            <a:ext cx="4404506" cy="267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58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53B628E-CA0F-4D14-90BB-6D24797CF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2633870"/>
            <a:ext cx="9906000" cy="830547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A Brief demonstration</a:t>
            </a:r>
          </a:p>
        </p:txBody>
      </p:sp>
    </p:spTree>
    <p:extLst>
      <p:ext uri="{BB962C8B-B14F-4D97-AF65-F5344CB8AC3E}">
        <p14:creationId xmlns:p14="http://schemas.microsoft.com/office/powerpoint/2010/main" val="17685829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402</TotalTime>
  <Words>403</Words>
  <Application>Microsoft Office PowerPoint</Application>
  <PresentationFormat>Widescreen</PresentationFormat>
  <Paragraphs>51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Tw Cen MT</vt:lpstr>
      <vt:lpstr>Circuit</vt:lpstr>
      <vt:lpstr>T.H.A.D: the helpful automated defender</vt:lpstr>
      <vt:lpstr>ORIGINAL Hardware: turret, GUN, and Relays</vt:lpstr>
      <vt:lpstr>New Hardware: terminal connections</vt:lpstr>
      <vt:lpstr>NEW HARDWARE: BLOWER POSITIONING , CAMERA AND 24V Source</vt:lpstr>
      <vt:lpstr>NEW HARDWARE: RASPBERRY PI AND SCREEN</vt:lpstr>
      <vt:lpstr>Software: User interface</vt:lpstr>
      <vt:lpstr>Software: target DETERMINATION</vt:lpstr>
      <vt:lpstr>Software: HOW IT WORKS</vt:lpstr>
      <vt:lpstr>A Brief demonstration</vt:lpstr>
      <vt:lpstr>Behind the scenes demonstration</vt:lpstr>
      <vt:lpstr>Software: WHAT IS A HAAR CASCADE?</vt:lpstr>
      <vt:lpstr>FUTURE IMPROVEMENTS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T.H.A.D: the helpful automated defender</dc:title>
  <dc:creator>joe hinely</dc:creator>
  <cp:lastModifiedBy>josh jab</cp:lastModifiedBy>
  <cp:revision>29</cp:revision>
  <dcterms:created xsi:type="dcterms:W3CDTF">2018-11-28T19:24:32Z</dcterms:created>
  <dcterms:modified xsi:type="dcterms:W3CDTF">2018-12-07T16:08:50Z</dcterms:modified>
</cp:coreProperties>
</file>